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Default Extension="jpg" ContentType="image/jpeg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3" r:id="rId4"/>
  </p:sldMasterIdLst>
  <p:notesMasterIdLst>
    <p:notesMasterId r:id="rId16"/>
  </p:notesMasterIdLst>
  <p:handoutMasterIdLst>
    <p:handoutMasterId r:id="rId17"/>
  </p:handoutMasterIdLst>
  <p:sldIdLst>
    <p:sldId id="258" r:id="rId5"/>
    <p:sldId id="688" r:id="rId6"/>
    <p:sldId id="698" r:id="rId7"/>
    <p:sldId id="699" r:id="rId8"/>
    <p:sldId id="700" r:id="rId9"/>
    <p:sldId id="701" r:id="rId10"/>
    <p:sldId id="702" r:id="rId11"/>
    <p:sldId id="703" r:id="rId12"/>
    <p:sldId id="704" r:id="rId13"/>
    <p:sldId id="556" r:id="rId14"/>
    <p:sldId id="560" r:id="rId15"/>
  </p:sldIdLst>
  <p:sldSz cx="12192000" cy="6858000"/>
  <p:notesSz cx="6858000" cy="9144000"/>
  <p:embeddedFontLst>
    <p:embeddedFont>
      <p:font typeface="Open Sans Light" panose="020B0604020202020204" charset="0"/>
      <p:regular r:id="rId18"/>
      <p:italic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D84D49"/>
    <a:srgbClr val="D9D9D9"/>
    <a:srgbClr val="CC4141"/>
    <a:srgbClr val="F3F3F3"/>
    <a:srgbClr val="FFA3A3"/>
    <a:srgbClr val="CC4542"/>
    <a:srgbClr val="3399FF"/>
    <a:srgbClr val="A9AAA9"/>
    <a:srgbClr val="3434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77" autoAdjust="0"/>
    <p:restoredTop sz="71346" autoAdjust="0"/>
  </p:normalViewPr>
  <p:slideViewPr>
    <p:cSldViewPr snapToGrid="0">
      <p:cViewPr varScale="1">
        <p:scale>
          <a:sx n="48" d="100"/>
          <a:sy n="48" d="100"/>
        </p:scale>
        <p:origin x="941" y="29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89" d="100"/>
          <a:sy n="89" d="100"/>
        </p:scale>
        <p:origin x="3798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1.fntdata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font" Target="fonts/font4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3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6.fntdata"/><Relationship Id="rId10" Type="http://schemas.openxmlformats.org/officeDocument/2006/relationships/slide" Target="slides/slide6.xml"/><Relationship Id="rId19" Type="http://schemas.openxmlformats.org/officeDocument/2006/relationships/font" Target="fonts/font2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5.fntdata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86499A-DF39-4841-A55A-0EC9E46ADF87}" type="datetimeFigureOut">
              <a:rPr lang="en-US" smtClean="0"/>
              <a:t>11/27/2015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A7A698-1D8D-48F0-97D5-2EAC48BD10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943755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2.png>
</file>

<file path=ppt/media/image3.png>
</file>

<file path=ppt/media/image4.png>
</file>

<file path=ppt/media/image5.png>
</file>

<file path=ppt/media/image6.jp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37FCCA-FB4C-437E-BE2B-E7B59BDC2CDF}" type="datetimeFigureOut">
              <a:rPr lang="en-AU" smtClean="0"/>
              <a:t>27/11/2015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526486-381D-4498-A648-2425296108D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6789882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I’ve just finished my</a:t>
            </a:r>
            <a:r>
              <a:rPr lang="en-US" baseline="0" dirty="0" smtClean="0"/>
              <a:t> first application using Visual Studio 2015, MVC 6 and </a:t>
            </a:r>
            <a:r>
              <a:rPr lang="en-US" baseline="0" dirty="0" err="1" smtClean="0"/>
              <a:t>AngularJs</a:t>
            </a:r>
            <a:endParaRPr lang="en-US" baseline="0" dirty="0" smtClean="0"/>
          </a:p>
          <a:p>
            <a:r>
              <a:rPr lang="en-US" baseline="0" dirty="0" smtClean="0"/>
              <a:t>I’m so excited to be </a:t>
            </a:r>
            <a:r>
              <a:rPr lang="en-US" baseline="0" dirty="0" err="1" smtClean="0"/>
              <a:t>be</a:t>
            </a:r>
            <a:r>
              <a:rPr lang="en-US" baseline="0" dirty="0" smtClean="0"/>
              <a:t> building enterprise web apps, leveraging all the front end best practices developed by the </a:t>
            </a:r>
            <a:r>
              <a:rPr lang="en-US" baseline="0" dirty="0" err="1" smtClean="0"/>
              <a:t>javascript</a:t>
            </a:r>
            <a:r>
              <a:rPr lang="en-US" baseline="0" dirty="0" smtClean="0"/>
              <a:t> community, using my C#, MVC and </a:t>
            </a:r>
            <a:r>
              <a:rPr lang="en-US" baseline="0" dirty="0" err="1" smtClean="0"/>
              <a:t>WebAPI</a:t>
            </a:r>
            <a:r>
              <a:rPr lang="en-US" baseline="0" dirty="0" smtClean="0"/>
              <a:t> skills for the backend and doing it all with the productivity of visual studio, 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90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08414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sz="1200" b="1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Facts</a:t>
            </a:r>
            <a:r>
              <a:rPr lang="en-A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are tests which are always true. They test invariant conditions.</a:t>
            </a:r>
            <a:endParaRPr lang="en-A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AU" sz="1200" b="1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Theories</a:t>
            </a:r>
            <a:r>
              <a:rPr lang="en-A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are tests which are only true for a particular set of data.</a:t>
            </a:r>
            <a:endParaRPr lang="en-A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839665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317536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Thanks</a:t>
            </a:r>
            <a:r>
              <a:rPr lang="en-US" baseline="0" dirty="0" smtClean="0"/>
              <a:t> for </a:t>
            </a:r>
            <a:r>
              <a:rPr lang="en-US" baseline="0" dirty="0" err="1" smtClean="0"/>
              <a:t>listenting</a:t>
            </a:r>
            <a:r>
              <a:rPr lang="en-US" baseline="0" dirty="0" smtClean="0"/>
              <a:t>, and please drop me a tweet with your feedback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26316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 tIns="46800" bIns="46800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5"/>
          </p:nvPr>
        </p:nvSpPr>
        <p:spPr>
          <a:xfrm>
            <a:off x="752902" y="1828801"/>
            <a:ext cx="10600898" cy="4391024"/>
          </a:xfrm>
        </p:spPr>
        <p:txBody>
          <a:bodyPr tIns="46800" bIns="4680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AU" dirty="0" smtClean="0"/>
              <a:t>Join the Conversation #VS2015 @</a:t>
            </a:r>
            <a:r>
              <a:rPr lang="en-AU" dirty="0" err="1" smtClean="0"/>
              <a:t>AdamStephensen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98163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(Screensho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0" y="56147"/>
            <a:ext cx="12191999" cy="6801853"/>
          </a:xfrm>
          <a:solidFill>
            <a:schemeClr val="tx1">
              <a:lumMod val="65000"/>
              <a:lumOff val="35000"/>
            </a:schemeClr>
          </a:solidFill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51412" y="2555831"/>
            <a:ext cx="4482262" cy="4742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6275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56146"/>
            <a:ext cx="12191999" cy="6801853"/>
          </a:xfrm>
          <a:solidFill>
            <a:schemeClr val="tx1">
              <a:lumMod val="65000"/>
              <a:lumOff val="35000"/>
            </a:schemeClr>
          </a:solidFill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2902" y="5781675"/>
            <a:ext cx="10686196" cy="606425"/>
          </a:xfrm>
          <a:solidFill>
            <a:schemeClr val="tx1">
              <a:alpha val="75000"/>
            </a:schemeClr>
          </a:solidFill>
        </p:spPr>
        <p:txBody>
          <a:bodyPr anchor="ctr"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69399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with Larg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0" y="54592"/>
            <a:ext cx="12192000" cy="6803408"/>
          </a:xfrm>
          <a:solidFill>
            <a:schemeClr val="tx1">
              <a:lumMod val="65000"/>
              <a:lumOff val="3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" y="1343025"/>
            <a:ext cx="5095876" cy="3848100"/>
          </a:xfrm>
          <a:solidFill>
            <a:schemeClr val="tx1">
              <a:alpha val="75000"/>
            </a:schemeClr>
          </a:solidFill>
        </p:spPr>
        <p:txBody>
          <a:bodyPr lIns="360000" anchor="ctr">
            <a:normAutofit/>
          </a:bodyPr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AU" dirty="0" smtClean="0"/>
              <a:t>Alternative Image Caption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46110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54430"/>
            <a:ext cx="12192000" cy="6803570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51412" y="2555831"/>
            <a:ext cx="4482262" cy="4742311"/>
          </a:xfrm>
          <a:prstGeom prst="rect">
            <a:avLst/>
          </a:prstGeom>
          <a:effectLst/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52902" y="1976590"/>
            <a:ext cx="10686196" cy="2176309"/>
          </a:xfrm>
          <a:solidFill>
            <a:schemeClr val="tx1">
              <a:alpha val="75000"/>
            </a:schemeClr>
          </a:solidFill>
        </p:spPr>
        <p:txBody>
          <a:bodyPr lIns="720000" tIns="46800" rIns="720000" anchor="ctr">
            <a:normAutofit/>
          </a:bodyPr>
          <a:lstStyle>
            <a:lvl1pPr algn="ctr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752902" y="4257676"/>
            <a:ext cx="10686196" cy="676274"/>
          </a:xfrm>
        </p:spPr>
        <p:txBody>
          <a:bodyPr anchor="ctr">
            <a:noAutofit/>
          </a:bodyPr>
          <a:lstStyle>
            <a:lvl1pPr algn="r">
              <a:defRPr sz="1800"/>
            </a:lvl1pPr>
            <a:lvl2pPr algn="r">
              <a:defRPr sz="1800"/>
            </a:lvl2pPr>
            <a:lvl3pPr algn="r">
              <a:defRPr sz="1800"/>
            </a:lvl3pPr>
            <a:lvl4pPr algn="r">
              <a:defRPr sz="1800"/>
            </a:lvl4pPr>
            <a:lvl5pPr algn="r">
              <a:defRPr sz="1800"/>
            </a:lvl5pPr>
          </a:lstStyle>
          <a:p>
            <a:pPr lvl="0"/>
            <a:r>
              <a:rPr lang="en-US" dirty="0" smtClean="0"/>
              <a:t>Speaker, Company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00589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2902" y="368968"/>
            <a:ext cx="10686196" cy="6222332"/>
          </a:xfrm>
        </p:spPr>
        <p:txBody>
          <a:bodyPr anchor="ctr">
            <a:normAutofit/>
          </a:bodyPr>
          <a:lstStyle>
            <a:lvl1pPr algn="ct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51412" y="2555831"/>
            <a:ext cx="4482262" cy="4742311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0808317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2902" y="1689100"/>
            <a:ext cx="5095239" cy="4568825"/>
          </a:xfrm>
        </p:spPr>
        <p:txBody>
          <a:bodyPr rIns="180000"/>
          <a:lstStyle>
            <a:lvl1pPr marL="288000" indent="-288000">
              <a:spcBef>
                <a:spcPts val="0"/>
              </a:spcBef>
              <a:buFont typeface="Arial" panose="020B0604020202020204" pitchFamily="34" charset="0"/>
              <a:buChar char="•"/>
              <a:defRPr sz="2400" baseline="0"/>
            </a:lvl1pPr>
          </a:lstStyle>
          <a:p>
            <a:pPr lvl="0"/>
            <a:r>
              <a:rPr lang="en-AU" dirty="0" smtClean="0"/>
              <a:t>Cake is better because they are soft and sweet</a:t>
            </a:r>
          </a:p>
          <a:p>
            <a:pPr lvl="0"/>
            <a:endParaRPr lang="en-US" dirty="0"/>
          </a:p>
        </p:txBody>
      </p:sp>
      <p:sp>
        <p:nvSpPr>
          <p:cNvPr id="4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6343650" y="1689100"/>
            <a:ext cx="5095448" cy="4568825"/>
          </a:xfrm>
        </p:spPr>
        <p:txBody>
          <a:bodyPr rIns="180000">
            <a:normAutofit/>
          </a:bodyPr>
          <a:lstStyle>
            <a:lvl1pPr marL="288000" indent="-288000">
              <a:spcBef>
                <a:spcPts val="0"/>
              </a:spcBef>
              <a:buFont typeface="Arial" panose="020B0604020202020204" pitchFamily="34" charset="0"/>
              <a:buChar char="•"/>
              <a:defRPr sz="2400" baseline="0"/>
            </a:lvl1pPr>
          </a:lstStyle>
          <a:p>
            <a:pPr lvl="0"/>
            <a:r>
              <a:rPr lang="en-AU" dirty="0" smtClean="0"/>
              <a:t>Pie is better because they are meaty and full of gravy. Oh my god, I love gravy.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AU" dirty="0" smtClean="0"/>
              <a:t>Join the Conversation #VS2015 @</a:t>
            </a:r>
            <a:r>
              <a:rPr lang="en-AU" dirty="0" err="1" smtClean="0"/>
              <a:t>AdamStephensen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41162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s 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343650" y="1689100"/>
            <a:ext cx="5095448" cy="4549775"/>
          </a:xfrm>
        </p:spPr>
        <p:txBody>
          <a:bodyPr rIns="180000"/>
          <a:lstStyle>
            <a:lvl1pPr marL="288000" indent="-288000">
              <a:spcBef>
                <a:spcPts val="0"/>
              </a:spcBef>
              <a:buFontTx/>
              <a:buBlip>
                <a:blip r:embed="rId2"/>
              </a:buBlip>
              <a:defRPr sz="2400" baseline="0"/>
            </a:lvl1pPr>
          </a:lstStyle>
          <a:p>
            <a:pPr lvl="0"/>
            <a:r>
              <a:rPr lang="en-AU" dirty="0" smtClean="0"/>
              <a:t>Cons</a:t>
            </a:r>
          </a:p>
          <a:p>
            <a:pPr lvl="0"/>
            <a:endParaRPr 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752902" y="1689100"/>
            <a:ext cx="5095239" cy="4549775"/>
          </a:xfrm>
        </p:spPr>
        <p:txBody>
          <a:bodyPr rIns="180000">
            <a:normAutofit/>
          </a:bodyPr>
          <a:lstStyle>
            <a:lvl1pPr marL="288000" indent="-288000">
              <a:spcBef>
                <a:spcPts val="0"/>
              </a:spcBef>
              <a:buFontTx/>
              <a:buBlip>
                <a:blip r:embed="rId3"/>
              </a:buBlip>
              <a:defRPr sz="2400" baseline="0"/>
            </a:lvl1pPr>
          </a:lstStyle>
          <a:p>
            <a:pPr lvl="0"/>
            <a:r>
              <a:rPr lang="en-AU" dirty="0" smtClean="0"/>
              <a:t>Pros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AU" dirty="0" smtClean="0"/>
              <a:t>Join the Conversation #VS2015 @</a:t>
            </a:r>
            <a:r>
              <a:rPr lang="en-AU" dirty="0" err="1" smtClean="0"/>
              <a:t>AdamStephensen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65590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2902" y="1689099"/>
            <a:ext cx="3352799" cy="4557711"/>
          </a:xfrm>
        </p:spPr>
        <p:txBody>
          <a:bodyPr lIns="180000" rIns="180000"/>
          <a:lstStyle>
            <a:lvl1pPr marL="288000" indent="-288000">
              <a:spcBef>
                <a:spcPts val="0"/>
              </a:spcBef>
              <a:buFont typeface="Arial" panose="020B0604020202020204" pitchFamily="34" charset="0"/>
              <a:buChar char="•"/>
              <a:defRPr sz="2400" baseline="0"/>
            </a:lvl1pPr>
          </a:lstStyle>
          <a:p>
            <a:pPr lvl="0"/>
            <a:r>
              <a:rPr lang="en-AU" dirty="0" smtClean="0"/>
              <a:t>Cake</a:t>
            </a:r>
          </a:p>
          <a:p>
            <a:pPr lvl="0"/>
            <a:endParaRPr 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4419601" y="1689100"/>
            <a:ext cx="3352799" cy="4557711"/>
          </a:xfrm>
        </p:spPr>
        <p:txBody>
          <a:bodyPr lIns="180000" rIns="180000"/>
          <a:lstStyle>
            <a:lvl1pPr marL="288000" indent="-288000">
              <a:spcBef>
                <a:spcPts val="0"/>
              </a:spcBef>
              <a:buFont typeface="Arial" panose="020B0604020202020204" pitchFamily="34" charset="0"/>
              <a:buChar char="•"/>
              <a:defRPr sz="2400" baseline="0"/>
            </a:lvl1pPr>
          </a:lstStyle>
          <a:p>
            <a:pPr lvl="0"/>
            <a:r>
              <a:rPr lang="en-AU" dirty="0" smtClean="0"/>
              <a:t>Pie</a:t>
            </a:r>
          </a:p>
          <a:p>
            <a:pPr lvl="0"/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8086299" y="1689100"/>
            <a:ext cx="3352799" cy="4557711"/>
          </a:xfrm>
        </p:spPr>
        <p:txBody>
          <a:bodyPr lIns="180000" rIns="180000"/>
          <a:lstStyle>
            <a:lvl1pPr marL="288000" indent="-288000">
              <a:spcBef>
                <a:spcPts val="0"/>
              </a:spcBef>
              <a:buFont typeface="Arial" panose="020B0604020202020204" pitchFamily="34" charset="0"/>
              <a:buChar char="•"/>
              <a:defRPr sz="2400" baseline="0"/>
            </a:lvl1pPr>
          </a:lstStyle>
          <a:p>
            <a:pPr lvl="0"/>
            <a:r>
              <a:rPr lang="en-AU" dirty="0" smtClean="0"/>
              <a:t>New Contestant Appears</a:t>
            </a:r>
          </a:p>
          <a:p>
            <a:pPr lvl="0"/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AU" dirty="0" smtClean="0"/>
              <a:t>Join the Conversation #VS2015 @</a:t>
            </a:r>
            <a:r>
              <a:rPr lang="en-AU" dirty="0" err="1" smtClean="0"/>
              <a:t>AdamStephensen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8555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Quote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54430"/>
            <a:ext cx="12192000" cy="6803570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51412" y="2555831"/>
            <a:ext cx="4482262" cy="4742311"/>
          </a:xfrm>
          <a:prstGeom prst="rect">
            <a:avLst/>
          </a:prstGeom>
          <a:effectLst/>
        </p:spPr>
      </p:pic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4243555"/>
            <a:ext cx="10515600" cy="680137"/>
          </a:xfrm>
        </p:spPr>
        <p:txBody>
          <a:bodyPr lIns="180000" tIns="90000" rIns="180000" bIns="90000" anchor="ctr">
            <a:normAutofit/>
          </a:bodyPr>
          <a:lstStyle>
            <a:lvl4pPr marL="1371600" indent="0" algn="r">
              <a:lnSpc>
                <a:spcPct val="100000"/>
              </a:lnSpc>
              <a:buNone/>
              <a:defRPr sz="1800" i="0" baseline="0"/>
            </a:lvl4pPr>
          </a:lstStyle>
          <a:p>
            <a:pPr lvl="3"/>
            <a:r>
              <a:rPr lang="en-AU" dirty="0" smtClean="0"/>
              <a:t>Speaker, Company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1987063"/>
            <a:ext cx="10515600" cy="2178458"/>
          </a:xfrm>
          <a:solidFill>
            <a:schemeClr val="tx1">
              <a:alpha val="75000"/>
            </a:schemeClr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3600">
                <a:solidFill>
                  <a:schemeClr val="bg1"/>
                </a:solidFill>
              </a:defRPr>
            </a:lvl1pPr>
          </a:lstStyle>
          <a:p>
            <a:pPr lvl="0"/>
            <a:r>
              <a:rPr lang="en-AU" dirty="0" smtClean="0"/>
              <a:t>“I don’t know how it’s possible, but Rebecca is just so cool. If only I could be that cool.”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757615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(Half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2902" y="368968"/>
            <a:ext cx="4268277" cy="2671011"/>
          </a:xfrm>
        </p:spPr>
        <p:txBody>
          <a:bodyPr lIns="180000" tIns="46800" rIns="180000" bIns="46800" anchor="b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752475" y="3162300"/>
            <a:ext cx="4268788" cy="3057525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600"/>
            </a:lvl1pPr>
            <a:lvl2pPr>
              <a:lnSpc>
                <a:spcPct val="150000"/>
              </a:lnSpc>
              <a:defRPr sz="1600"/>
            </a:lvl2pPr>
            <a:lvl3pPr>
              <a:lnSpc>
                <a:spcPct val="150000"/>
              </a:lnSpc>
              <a:defRPr sz="1600"/>
            </a:lvl3pPr>
            <a:lvl4pPr>
              <a:lnSpc>
                <a:spcPct val="150000"/>
              </a:lnSpc>
              <a:defRPr sz="1600"/>
            </a:lvl4pPr>
            <a:lvl5pPr>
              <a:lnSpc>
                <a:spcPct val="150000"/>
              </a:lnSpc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5"/>
          </p:nvPr>
        </p:nvSpPr>
        <p:spPr>
          <a:xfrm>
            <a:off x="752475" y="6356350"/>
            <a:ext cx="4268704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AU" dirty="0" smtClean="0"/>
              <a:t>Join the Conversation #VS2015 @</a:t>
            </a:r>
            <a:r>
              <a:rPr lang="en-AU" dirty="0" err="1" smtClean="0"/>
              <a:t>AdamStephensen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47566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AU" dirty="0" smtClean="0"/>
              <a:t>Join the Conversation #VS2015 @</a:t>
            </a:r>
            <a:r>
              <a:rPr lang="en-AU" dirty="0" err="1" smtClean="0"/>
              <a:t>AdamStephensen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752902" y="368300"/>
            <a:ext cx="10686196" cy="58610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8249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 dirty="0" smtClean="0"/>
              <a:t>Join the Conversation #VS2015 @</a:t>
            </a:r>
            <a:r>
              <a:rPr lang="en-AU" dirty="0" err="1" smtClean="0"/>
              <a:t>AdamStephensen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4779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 noChangeAspect="1"/>
          </p:cNvSpPr>
          <p:nvPr>
            <p:ph type="pic" sz="quarter" idx="10"/>
          </p:nvPr>
        </p:nvSpPr>
        <p:spPr>
          <a:xfrm>
            <a:off x="0" y="67234"/>
            <a:ext cx="12192000" cy="6790765"/>
          </a:xfrm>
          <a:noFill/>
        </p:spPr>
        <p:txBody>
          <a:bodyPr>
            <a:normAutofit/>
          </a:bodyPr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268035" y="5355457"/>
            <a:ext cx="6923965" cy="552973"/>
          </a:xfrm>
          <a:solidFill>
            <a:schemeClr val="tx1">
              <a:alpha val="75000"/>
            </a:schemeClr>
          </a:solidFill>
        </p:spPr>
        <p:txBody>
          <a:bodyPr lIns="180000" tIns="90000" rIns="180000" bIns="90000"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>
                    <a:lumMod val="95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AU" dirty="0"/>
          </a:p>
        </p:txBody>
      </p:sp>
      <p:sp>
        <p:nvSpPr>
          <p:cNvPr id="11" name="Title 10"/>
          <p:cNvSpPr>
            <a:spLocks noGrp="1"/>
          </p:cNvSpPr>
          <p:nvPr>
            <p:ph type="title" hasCustomPrompt="1"/>
          </p:nvPr>
        </p:nvSpPr>
        <p:spPr>
          <a:xfrm>
            <a:off x="5268035" y="1343025"/>
            <a:ext cx="6923965" cy="3848100"/>
          </a:xfrm>
          <a:solidFill>
            <a:schemeClr val="tx1">
              <a:alpha val="75000"/>
            </a:schemeClr>
          </a:solidFill>
        </p:spPr>
        <p:txBody>
          <a:bodyPr lIns="180000" anchor="ctr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Presentation</a:t>
            </a:r>
            <a:r>
              <a:rPr lang="en-US" baseline="0" dirty="0" smtClean="0"/>
              <a:t/>
            </a:r>
            <a:br>
              <a:rPr lang="en-US" baseline="0" dirty="0" smtClean="0"/>
            </a:br>
            <a:r>
              <a:rPr lang="en-AU" baseline="0" dirty="0" smtClean="0"/>
              <a:t>Title with Optional Background Image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51412" y="2555831"/>
            <a:ext cx="4482262" cy="4742311"/>
          </a:xfrm>
          <a:prstGeom prst="rect">
            <a:avLst/>
          </a:prstGeom>
          <a:effectLst/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 smtClean="0"/>
              <a:t>Join the Conversation #VS2015 @</a:t>
            </a:r>
            <a:r>
              <a:rPr lang="en-AU" dirty="0" err="1" smtClean="0"/>
              <a:t>AdamStephensen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13773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lack_lines_v03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>
                  <p14:fade in="1000" out="5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63500"/>
            <a:ext cx="12192000" cy="6858000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268035" y="5355458"/>
            <a:ext cx="6923965" cy="552972"/>
          </a:xfrm>
          <a:solidFill>
            <a:schemeClr val="tx1">
              <a:alpha val="75000"/>
            </a:schemeClr>
          </a:solidFill>
        </p:spPr>
        <p:txBody>
          <a:bodyPr lIns="180000" tIns="90000" rIns="180000" bIns="90000"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>
                    <a:lumMod val="95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AU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268035" y="1343025"/>
            <a:ext cx="6923965" cy="3848100"/>
          </a:xfrm>
          <a:solidFill>
            <a:schemeClr val="tx1">
              <a:alpha val="75000"/>
            </a:schemeClr>
          </a:solidFill>
        </p:spPr>
        <p:txBody>
          <a:bodyPr lIns="180000" anchor="ctr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Presentation</a:t>
            </a:r>
            <a:r>
              <a:rPr lang="en-US" baseline="0" dirty="0" smtClean="0"/>
              <a:t/>
            </a:r>
            <a:br>
              <a:rPr lang="en-US" baseline="0" dirty="0" smtClean="0"/>
            </a:br>
            <a:r>
              <a:rPr lang="en-AU" baseline="0" dirty="0" smtClean="0"/>
              <a:t>Title with Video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51412" y="2555831"/>
            <a:ext cx="4482262" cy="4742311"/>
          </a:xfrm>
          <a:prstGeom prst="rect">
            <a:avLst/>
          </a:prstGeom>
          <a:effectLst/>
        </p:spPr>
      </p:pic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 dirty="0" smtClean="0"/>
              <a:t>Join the Conversation #VS2015 @</a:t>
            </a:r>
            <a:r>
              <a:rPr lang="en-AU" dirty="0" err="1" smtClean="0"/>
              <a:t>AdamStephensen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6800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32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er N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268036" y="1690688"/>
            <a:ext cx="6171061" cy="610035"/>
          </a:xfrm>
          <a:noFill/>
        </p:spPr>
        <p:txBody>
          <a:bodyPr lIns="180000" tIns="90000" rIns="180000" bIns="90000"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800" baseline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Credentials, qualifications, </a:t>
            </a:r>
            <a:r>
              <a:rPr lang="en-US" dirty="0" err="1" smtClean="0"/>
              <a:t>etc</a:t>
            </a:r>
            <a:endParaRPr lang="en-AU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51412" y="2555831"/>
            <a:ext cx="4482262" cy="4742311"/>
          </a:xfrm>
          <a:prstGeom prst="rect">
            <a:avLst/>
          </a:prstGeom>
        </p:spPr>
      </p:pic>
      <p:sp>
        <p:nvSpPr>
          <p:cNvPr id="10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0" y="54592"/>
            <a:ext cx="5095876" cy="6803408"/>
          </a:xfrm>
          <a:solidFill>
            <a:schemeClr val="tx1">
              <a:lumMod val="65000"/>
              <a:lumOff val="3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68037" y="368968"/>
            <a:ext cx="6171060" cy="132172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5267325" y="2300724"/>
            <a:ext cx="6171773" cy="39476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6"/>
          </p:nvPr>
        </p:nvSpPr>
        <p:spPr>
          <a:xfrm>
            <a:off x="5267324" y="6356350"/>
            <a:ext cx="6171773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AU" dirty="0" smtClean="0"/>
              <a:t>Join the Conversation #VS2015 @</a:t>
            </a:r>
            <a:r>
              <a:rPr lang="en-AU" dirty="0" err="1" smtClean="0"/>
              <a:t>AdamStephensen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79608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0" y="54592"/>
            <a:ext cx="5095876" cy="6803408"/>
          </a:xfrm>
          <a:solidFill>
            <a:schemeClr val="tx1">
              <a:lumMod val="65000"/>
              <a:lumOff val="3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268036" y="368968"/>
            <a:ext cx="6171061" cy="132172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5267325" y="1828800"/>
            <a:ext cx="6171773" cy="4419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>
          <a:xfrm>
            <a:off x="5267324" y="6356350"/>
            <a:ext cx="6171773" cy="365125"/>
          </a:xfrm>
        </p:spPr>
        <p:txBody>
          <a:bodyPr/>
          <a:lstStyle/>
          <a:p>
            <a:r>
              <a:rPr lang="en-AU" dirty="0" smtClean="0"/>
              <a:t>Join the Conversation #VS2015 @</a:t>
            </a:r>
            <a:r>
              <a:rPr lang="en-AU" dirty="0" err="1" smtClean="0"/>
              <a:t>AdamStephensen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7153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0" y="54592"/>
            <a:ext cx="12192000" cy="6803408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51412" y="2555831"/>
            <a:ext cx="4482262" cy="4742311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268296" y="1080174"/>
            <a:ext cx="6923690" cy="703713"/>
          </a:xfrm>
          <a:solidFill>
            <a:schemeClr val="tx1">
              <a:alpha val="75000"/>
            </a:schemeClr>
          </a:solidFill>
        </p:spPr>
        <p:txBody>
          <a:bodyPr wrap="square" lIns="180000" rIns="180000"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>
                    <a:lumMod val="95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Item #1</a:t>
            </a:r>
            <a:endParaRPr lang="en-AU" dirty="0"/>
          </a:p>
        </p:txBody>
      </p:sp>
      <p:sp>
        <p:nvSpPr>
          <p:cNvPr id="30" name="Text Placeholder 29"/>
          <p:cNvSpPr>
            <a:spLocks noGrp="1"/>
          </p:cNvSpPr>
          <p:nvPr>
            <p:ph type="body" sz="quarter" idx="15" hasCustomPrompt="1"/>
          </p:nvPr>
        </p:nvSpPr>
        <p:spPr>
          <a:xfrm>
            <a:off x="5268296" y="3576416"/>
            <a:ext cx="6923689" cy="703713"/>
          </a:xfrm>
          <a:solidFill>
            <a:schemeClr val="tx1">
              <a:alpha val="75000"/>
            </a:schemeClr>
          </a:solidFill>
        </p:spPr>
        <p:txBody>
          <a:bodyPr wrap="square" lIns="180000" rIns="180000" anchor="ctr">
            <a:norm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AU" dirty="0" smtClean="0"/>
              <a:t>Item #4</a:t>
            </a:r>
            <a:endParaRPr lang="en-US" dirty="0"/>
          </a:p>
        </p:txBody>
      </p:sp>
      <p:sp>
        <p:nvSpPr>
          <p:cNvPr id="34" name="Text Placeholder 33"/>
          <p:cNvSpPr>
            <a:spLocks noGrp="1"/>
          </p:cNvSpPr>
          <p:nvPr>
            <p:ph type="body" sz="quarter" idx="17" hasCustomPrompt="1"/>
          </p:nvPr>
        </p:nvSpPr>
        <p:spPr>
          <a:xfrm>
            <a:off x="5268036" y="2744336"/>
            <a:ext cx="6923964" cy="703712"/>
          </a:xfrm>
          <a:solidFill>
            <a:schemeClr val="tx1">
              <a:alpha val="75000"/>
            </a:schemeClr>
          </a:solidFill>
        </p:spPr>
        <p:txBody>
          <a:bodyPr wrap="square" lIns="180000" rIns="180000" anchor="ctr">
            <a:norm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Item #3</a:t>
            </a:r>
            <a:endParaRPr lang="en-US" dirty="0"/>
          </a:p>
        </p:txBody>
      </p:sp>
      <p:sp>
        <p:nvSpPr>
          <p:cNvPr id="36" name="Text Placeholder 35"/>
          <p:cNvSpPr>
            <a:spLocks noGrp="1"/>
          </p:cNvSpPr>
          <p:nvPr>
            <p:ph type="body" sz="quarter" idx="18" hasCustomPrompt="1"/>
          </p:nvPr>
        </p:nvSpPr>
        <p:spPr>
          <a:xfrm>
            <a:off x="5268036" y="4408497"/>
            <a:ext cx="6923964" cy="703712"/>
          </a:xfrm>
          <a:solidFill>
            <a:schemeClr val="tx1">
              <a:alpha val="75000"/>
            </a:schemeClr>
          </a:solidFill>
        </p:spPr>
        <p:txBody>
          <a:bodyPr wrap="square" lIns="180000" rIns="180000" anchor="ctr">
            <a:norm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AU" dirty="0" smtClean="0"/>
              <a:t>Item #5</a:t>
            </a:r>
            <a:endParaRPr lang="en-US" dirty="0"/>
          </a:p>
        </p:txBody>
      </p:sp>
      <p:sp>
        <p:nvSpPr>
          <p:cNvPr id="38" name="Text Placeholder 37"/>
          <p:cNvSpPr>
            <a:spLocks noGrp="1"/>
          </p:cNvSpPr>
          <p:nvPr>
            <p:ph type="body" sz="quarter" idx="19" hasCustomPrompt="1"/>
          </p:nvPr>
        </p:nvSpPr>
        <p:spPr>
          <a:xfrm>
            <a:off x="5268034" y="5240577"/>
            <a:ext cx="6923965" cy="703712"/>
          </a:xfrm>
          <a:solidFill>
            <a:schemeClr val="tx1">
              <a:alpha val="75000"/>
            </a:schemeClr>
          </a:solidFill>
        </p:spPr>
        <p:txBody>
          <a:bodyPr wrap="square" lIns="180000" rIns="180000" anchor="ctr">
            <a:norm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Item #6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20" hasCustomPrompt="1"/>
          </p:nvPr>
        </p:nvSpPr>
        <p:spPr>
          <a:xfrm>
            <a:off x="5268035" y="1912255"/>
            <a:ext cx="6923964" cy="703712"/>
          </a:xfrm>
          <a:solidFill>
            <a:schemeClr val="tx1">
              <a:alpha val="75000"/>
            </a:schemeClr>
          </a:solidFill>
        </p:spPr>
        <p:txBody>
          <a:bodyPr lIns="180000" rIns="180000" anchor="ctr" anchorCtr="0">
            <a:normAutofit/>
          </a:bodyPr>
          <a:lstStyle>
            <a:lvl1pPr marL="0" indent="0">
              <a:buNone/>
              <a:defRPr sz="1800" baseline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AU" dirty="0" smtClean="0"/>
              <a:t>Item #2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52902" y="682790"/>
            <a:ext cx="4342975" cy="5689600"/>
          </a:xfrm>
        </p:spPr>
        <p:txBody>
          <a:bodyPr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58490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20">
            <a:alphaModFix amt="75000"/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2903" y="367380"/>
            <a:ext cx="10686196" cy="1321720"/>
          </a:xfrm>
          <a:prstGeom prst="rect">
            <a:avLst/>
          </a:prstGeom>
          <a:noFill/>
          <a:effectLst/>
        </p:spPr>
        <p:txBody>
          <a:bodyPr vert="horz" lIns="180000" tIns="46800" rIns="180000" bIns="4680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2902" y="1825625"/>
            <a:ext cx="10686196" cy="4394200"/>
          </a:xfrm>
          <a:prstGeom prst="rect">
            <a:avLst/>
          </a:prstGeom>
        </p:spPr>
        <p:txBody>
          <a:bodyPr vert="horz" lIns="180000" tIns="46800" rIns="180000" bIns="4680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 dirty="0"/>
          </a:p>
        </p:txBody>
      </p:sp>
      <p:sp>
        <p:nvSpPr>
          <p:cNvPr id="20" name="Rectangle 19"/>
          <p:cNvSpPr/>
          <p:nvPr userDrawn="1"/>
        </p:nvSpPr>
        <p:spPr>
          <a:xfrm>
            <a:off x="0" y="0"/>
            <a:ext cx="12192000" cy="54590"/>
          </a:xfrm>
          <a:prstGeom prst="rect">
            <a:avLst/>
          </a:prstGeom>
          <a:solidFill>
            <a:srgbClr val="CC4141"/>
          </a:solidFill>
          <a:ln>
            <a:noFill/>
          </a:ln>
          <a:effectLst>
            <a:outerShdw blurRad="12700" dist="12700" dir="5400000" algn="t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752902" y="6356350"/>
            <a:ext cx="106861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AU" dirty="0" smtClean="0"/>
              <a:t>Join the Conversation #VS2015 @</a:t>
            </a:r>
            <a:r>
              <a:rPr lang="en-AU" dirty="0" err="1" smtClean="0"/>
              <a:t>AdamStephensen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61391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721" r:id="rId2"/>
    <p:sldLayoutId id="2147483678" r:id="rId3"/>
    <p:sldLayoutId id="2147483679" r:id="rId4"/>
    <p:sldLayoutId id="2147483664" r:id="rId5"/>
    <p:sldLayoutId id="2147483680" r:id="rId6"/>
    <p:sldLayoutId id="2147483672" r:id="rId7"/>
    <p:sldLayoutId id="2147483682" r:id="rId8"/>
    <p:sldLayoutId id="2147483673" r:id="rId9"/>
    <p:sldLayoutId id="2147483667" r:id="rId10"/>
    <p:sldLayoutId id="2147483669" r:id="rId11"/>
    <p:sldLayoutId id="2147483674" r:id="rId12"/>
    <p:sldLayoutId id="2147483676" r:id="rId13"/>
    <p:sldLayoutId id="2147483675" r:id="rId14"/>
    <p:sldLayoutId id="2147483699" r:id="rId15"/>
    <p:sldLayoutId id="2147483701" r:id="rId16"/>
    <p:sldLayoutId id="2147483700" r:id="rId17"/>
    <p:sldLayoutId id="2147483724" r:id="rId18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>
          <a:solidFill>
            <a:schemeClr val="tx1"/>
          </a:solidFill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None/>
        <a:defRPr sz="3200" kern="1200">
          <a:solidFill>
            <a:schemeClr val="tx1"/>
          </a:solidFill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mailto:info@ssw.com.au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6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/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03" b="8203"/>
          <a:stretch>
            <a:fillRect/>
          </a:stretch>
        </p:blipFill>
        <p:spPr/>
      </p:pic>
      <p:sp>
        <p:nvSpPr>
          <p:cNvPr id="15" name="Text Placeholder 14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AU" dirty="0" smtClean="0"/>
              <a:t>@Adamstephensen | Solution Architect @ SSW</a:t>
            </a:r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4572001" y="1343025"/>
            <a:ext cx="7620000" cy="3848100"/>
          </a:xfrm>
        </p:spPr>
        <p:txBody>
          <a:bodyPr/>
          <a:lstStyle/>
          <a:p>
            <a:r>
              <a:rPr lang="en-AU" sz="4400" dirty="0" smtClean="0"/>
              <a:t>TESTING</a:t>
            </a:r>
            <a:endParaRPr lang="en-US" dirty="0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 smtClean="0">
                <a:solidFill>
                  <a:schemeClr val="bg1"/>
                </a:solidFill>
              </a:rPr>
              <a:t>Join the Conversation #VS2015 @</a:t>
            </a:r>
            <a:r>
              <a:rPr lang="en-AU" dirty="0" err="1" smtClean="0">
                <a:solidFill>
                  <a:schemeClr val="bg1"/>
                </a:solidFill>
              </a:rPr>
              <a:t>AdamStephensen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6781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/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24" b="8124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dirty="0" smtClean="0"/>
              <a:t>Add reference to </a:t>
            </a:r>
            <a:r>
              <a:rPr lang="en-AU" dirty="0" err="1" smtClean="0"/>
              <a:t>Xunit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5"/>
          </p:nvPr>
        </p:nvSpPr>
        <p:spPr>
          <a:solidFill>
            <a:schemeClr val="tx1">
              <a:alpha val="75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en-AU" dirty="0" smtClean="0"/>
              <a:t>Run Tests from the Command line</a:t>
            </a:r>
            <a:endParaRPr lang="en-US" dirty="0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AU" dirty="0" smtClean="0"/>
              <a:t>Use Theories</a:t>
            </a:r>
            <a:endParaRPr lang="en-US" dirty="0"/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8"/>
          </p:nvPr>
        </p:nvSpPr>
        <p:spPr>
          <a:solidFill>
            <a:schemeClr val="tx1">
              <a:alpha val="75000"/>
            </a:schemeClr>
          </a:solidFill>
        </p:spPr>
        <p:txBody>
          <a:bodyPr/>
          <a:lstStyle/>
          <a:p>
            <a:r>
              <a:rPr lang="en-AU" dirty="0" smtClean="0"/>
              <a:t>Run Tests from Visual Studio</a:t>
            </a:r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9"/>
          </p:nvPr>
        </p:nvSpPr>
        <p:spPr>
          <a:solidFill>
            <a:srgbClr val="D84D49">
              <a:alpha val="75000"/>
            </a:srgbClr>
          </a:solidFill>
        </p:spPr>
        <p:txBody>
          <a:bodyPr/>
          <a:lstStyle/>
          <a:p>
            <a:r>
              <a:rPr lang="en-AU" dirty="0" smtClean="0"/>
              <a:t>Summary</a:t>
            </a:r>
            <a:endParaRPr lang="en-US" dirty="0"/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20"/>
          </p:nvPr>
        </p:nvSpPr>
        <p:spPr>
          <a:solidFill>
            <a:schemeClr val="tx1">
              <a:alpha val="75000"/>
            </a:schemeClr>
          </a:solidFill>
        </p:spPr>
        <p:txBody>
          <a:bodyPr>
            <a:normAutofit/>
          </a:bodyPr>
          <a:lstStyle/>
          <a:p>
            <a:r>
              <a:rPr lang="en-AU" dirty="0" smtClean="0"/>
              <a:t>Write our first </a:t>
            </a:r>
            <a:r>
              <a:rPr lang="en-AU" dirty="0" err="1" smtClean="0"/>
              <a:t>Xunit</a:t>
            </a:r>
            <a:r>
              <a:rPr lang="en-AU" dirty="0" smtClean="0"/>
              <a:t> test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solidFill>
                  <a:schemeClr val="bg1"/>
                </a:solidFill>
              </a:rPr>
              <a:t>Summary</a:t>
            </a:r>
            <a:br>
              <a:rPr lang="en-AU" dirty="0">
                <a:solidFill>
                  <a:schemeClr val="bg1"/>
                </a:solidFill>
              </a:rPr>
            </a:br>
            <a:r>
              <a:rPr lang="en-AU" dirty="0">
                <a:solidFill>
                  <a:schemeClr val="bg1"/>
                </a:solidFill>
              </a:rPr>
              <a:t/>
            </a:r>
            <a:br>
              <a:rPr lang="en-AU" dirty="0">
                <a:solidFill>
                  <a:schemeClr val="bg1"/>
                </a:solidFill>
              </a:rPr>
            </a:br>
            <a:r>
              <a:rPr lang="en-AU" sz="2800" dirty="0" smtClean="0">
                <a:solidFill>
                  <a:schemeClr val="bg1"/>
                </a:solidFill>
              </a:rPr>
              <a:t>Thank you: You </a:t>
            </a:r>
            <a:r>
              <a:rPr lang="en-AU" sz="2800" dirty="0">
                <a:solidFill>
                  <a:schemeClr val="bg1"/>
                </a:solidFill>
              </a:rPr>
              <a:t>helped me know what's </a:t>
            </a:r>
            <a:r>
              <a:rPr lang="en-AU" sz="2800" dirty="0" smtClean="0">
                <a:solidFill>
                  <a:schemeClr val="bg1"/>
                </a:solidFill>
              </a:rPr>
              <a:t>awesome!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8129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2902" y="2933700"/>
            <a:ext cx="10686196" cy="3800474"/>
          </a:xfrm>
        </p:spPr>
        <p:txBody>
          <a:bodyPr anchor="b"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en-AU" sz="4000" dirty="0"/>
              <a:t>Thank you!</a:t>
            </a:r>
            <a:r>
              <a:rPr lang="en-AU" dirty="0"/>
              <a:t/>
            </a:r>
            <a:br>
              <a:rPr lang="en-AU" dirty="0"/>
            </a:br>
            <a:r>
              <a:rPr lang="en-AU" dirty="0"/>
              <a:t/>
            </a:r>
            <a:br>
              <a:rPr lang="en-AU" dirty="0"/>
            </a:br>
            <a:r>
              <a:rPr lang="en-AU" dirty="0"/>
              <a:t/>
            </a:r>
            <a:br>
              <a:rPr lang="en-AU" dirty="0"/>
            </a:br>
            <a:r>
              <a:rPr lang="en-AU" sz="2000" dirty="0">
                <a:hlinkClick r:id="rId3"/>
              </a:rPr>
              <a:t>info@ssw.com.au</a:t>
            </a:r>
            <a:r>
              <a:rPr lang="en-AU" sz="2000" dirty="0"/>
              <a:t/>
            </a:r>
            <a:br>
              <a:rPr lang="en-AU" sz="2000" dirty="0"/>
            </a:br>
            <a:r>
              <a:rPr lang="en-AU" sz="2000" dirty="0"/>
              <a:t>www.ssw.com.au</a:t>
            </a:r>
            <a:r>
              <a:rPr lang="en-AU" sz="1800" dirty="0"/>
              <a:t/>
            </a:r>
            <a:br>
              <a:rPr lang="en-AU" sz="1800" dirty="0"/>
            </a:br>
            <a:r>
              <a:rPr lang="en-AU" sz="1600" dirty="0"/>
              <a:t>Sydney | Melbourne | Brisbane | </a:t>
            </a:r>
            <a:r>
              <a:rPr lang="en-AU" sz="1600" dirty="0" smtClean="0"/>
              <a:t>Adelaide</a:t>
            </a:r>
            <a:endParaRPr lang="en-US" sz="1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1313" y="1084134"/>
            <a:ext cx="933750" cy="933750"/>
          </a:xfrm>
          <a:prstGeom prst="rect">
            <a:avLst/>
          </a:prstGeom>
        </p:spPr>
      </p:pic>
      <p:sp>
        <p:nvSpPr>
          <p:cNvPr id="4" name="Text Placeholder 4"/>
          <p:cNvSpPr txBox="1">
            <a:spLocks/>
          </p:cNvSpPr>
          <p:nvPr/>
        </p:nvSpPr>
        <p:spPr>
          <a:xfrm>
            <a:off x="3020053" y="1119444"/>
            <a:ext cx="9860732" cy="863131"/>
          </a:xfrm>
          <a:prstGeom prst="rect">
            <a:avLst/>
          </a:prstGeom>
        </p:spPr>
        <p:txBody>
          <a:bodyPr vert="horz" lIns="180000" tIns="46800" rIns="180000" bIns="46800" rtlCol="0"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AU" dirty="0"/>
          </a:p>
        </p:txBody>
      </p:sp>
      <p:sp>
        <p:nvSpPr>
          <p:cNvPr id="5" name="Title 3"/>
          <p:cNvSpPr txBox="1">
            <a:spLocks/>
          </p:cNvSpPr>
          <p:nvPr/>
        </p:nvSpPr>
        <p:spPr>
          <a:xfrm>
            <a:off x="3023413" y="900519"/>
            <a:ext cx="7095497" cy="1742916"/>
          </a:xfrm>
          <a:prstGeom prst="rect">
            <a:avLst/>
          </a:prstGeom>
          <a:noFill/>
          <a:effectLst/>
        </p:spPr>
        <p:txBody>
          <a:bodyPr vert="horz" lIns="180000" tIns="46800" rIns="180000" bIns="46800" rtlCol="0" anchor="ctr">
            <a:norm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en-AU" dirty="0" smtClean="0"/>
              <a:t>Tweet your favourite feature</a:t>
            </a:r>
          </a:p>
          <a:p>
            <a:r>
              <a:rPr lang="en-AU" dirty="0"/>
              <a:t>@</a:t>
            </a:r>
            <a:r>
              <a:rPr lang="en-AU" dirty="0" err="1"/>
              <a:t>AdamStephensen</a:t>
            </a:r>
            <a:r>
              <a:rPr lang="en-AU" dirty="0"/>
              <a:t> #</a:t>
            </a:r>
            <a:r>
              <a:rPr lang="en-AU" dirty="0" err="1"/>
              <a:t>NetUG</a:t>
            </a:r>
            <a:endParaRPr lang="en-AU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9494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0" y="6356350"/>
            <a:ext cx="10687050" cy="365125"/>
          </a:xfrm>
        </p:spPr>
        <p:txBody>
          <a:bodyPr/>
          <a:lstStyle/>
          <a:p>
            <a:r>
              <a:rPr lang="en-AU" smtClean="0"/>
              <a:t>Join the Conversation #VS2015 @AdamStephensen</a:t>
            </a:r>
            <a:endParaRPr lang="en-US" dirty="0"/>
          </a:p>
        </p:txBody>
      </p:sp>
      <p:pic>
        <p:nvPicPr>
          <p:cNvPr id="3" name="Picture Placeholder 2" descr="http://static1.squarespace.com/static/5614123de4b075fc1f93ec5a/561518cde4b01128ae1c5ccb/56151930e4b01128ae1c7583/1444223280377/lincoln.jpg?format=original"/>
          <p:cNvPicPr>
            <a:picLocks noGrp="1" noChangeAspect="1" noChangeArrowheads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575" b="28575"/>
          <a:stretch>
            <a:fillRect/>
          </a:stretch>
        </p:blipFill>
        <p:spPr bwMode="auto">
          <a:xfrm>
            <a:off x="0" y="1"/>
            <a:ext cx="12191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9"/>
          <p:cNvSpPr txBox="1">
            <a:spLocks/>
          </p:cNvSpPr>
          <p:nvPr/>
        </p:nvSpPr>
        <p:spPr>
          <a:xfrm>
            <a:off x="332622" y="2107281"/>
            <a:ext cx="6171060" cy="132172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en-AU" sz="5400" b="1" dirty="0" smtClean="0">
                <a:solidFill>
                  <a:schemeClr val="bg1"/>
                </a:solidFill>
              </a:rPr>
              <a:t>DO ALL</a:t>
            </a:r>
          </a:p>
          <a:p>
            <a:r>
              <a:rPr lang="en-AU" sz="5400" b="1" dirty="0" smtClean="0">
                <a:solidFill>
                  <a:schemeClr val="bg1"/>
                </a:solidFill>
              </a:rPr>
              <a:t>THE</a:t>
            </a:r>
          </a:p>
          <a:p>
            <a:r>
              <a:rPr lang="en-AU" sz="5400" b="1" dirty="0" smtClean="0">
                <a:solidFill>
                  <a:schemeClr val="bg1"/>
                </a:solidFill>
              </a:rPr>
              <a:t>TESTING</a:t>
            </a:r>
            <a:endParaRPr lang="en-US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7039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AU" dirty="0" smtClean="0"/>
              <a:t>Join the Conversation #VS2015 @</a:t>
            </a:r>
            <a:r>
              <a:rPr lang="en-AU" dirty="0" err="1" smtClean="0"/>
              <a:t>AdamStephensen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Warning: You have to get your versions right</a:t>
            </a:r>
            <a:endParaRPr lang="en-GB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737" y="2212975"/>
            <a:ext cx="11058525" cy="361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707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AU" dirty="0" smtClean="0"/>
              <a:t>Join the Conversation #VS2015 @</a:t>
            </a:r>
            <a:r>
              <a:rPr lang="en-AU" dirty="0" err="1" smtClean="0"/>
              <a:t>AdamStephensen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52903" y="367380"/>
            <a:ext cx="10686196" cy="648620"/>
          </a:xfrm>
        </p:spPr>
        <p:txBody>
          <a:bodyPr>
            <a:normAutofit fontScale="90000"/>
          </a:bodyPr>
          <a:lstStyle/>
          <a:p>
            <a:r>
              <a:rPr lang="en-GB" dirty="0" smtClean="0"/>
              <a:t>Create a class library package</a:t>
            </a:r>
            <a:endParaRPr lang="en-GB" dirty="0"/>
          </a:p>
        </p:txBody>
      </p:sp>
      <p:pic>
        <p:nvPicPr>
          <p:cNvPr id="1026" name="Picture 2" descr="https://xunit.github.io/images/getting-started-aspnet/new-projec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599" y="1016000"/>
            <a:ext cx="10264775" cy="5773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7108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AU" dirty="0" smtClean="0"/>
              <a:t>Join the Conversation #VS2015 @</a:t>
            </a:r>
            <a:r>
              <a:rPr lang="en-AU" dirty="0" err="1" smtClean="0"/>
              <a:t>AdamStephensen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Add a reference to </a:t>
            </a:r>
            <a:r>
              <a:rPr lang="en-GB" dirty="0" err="1" smtClean="0"/>
              <a:t>xunit</a:t>
            </a:r>
            <a:r>
              <a:rPr lang="en-GB" dirty="0" smtClean="0"/>
              <a:t> in </a:t>
            </a:r>
            <a:r>
              <a:rPr lang="en-GB" dirty="0" err="1" smtClean="0"/>
              <a:t>project.json</a:t>
            </a:r>
            <a:endParaRPr lang="en-GB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1922462"/>
            <a:ext cx="4572000" cy="4200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624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AU" dirty="0" smtClean="0"/>
              <a:t>Join the Conversation #VS2015 @</a:t>
            </a:r>
            <a:r>
              <a:rPr lang="en-AU" dirty="0" err="1" smtClean="0"/>
              <a:t>AdamStephensen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52903" y="367380"/>
            <a:ext cx="10686196" cy="936487"/>
          </a:xfrm>
        </p:spPr>
        <p:txBody>
          <a:bodyPr/>
          <a:lstStyle/>
          <a:p>
            <a:r>
              <a:rPr lang="en-GB" dirty="0" smtClean="0"/>
              <a:t>Write your first test</a:t>
            </a:r>
            <a:endParaRPr lang="en-GB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037" y="1689100"/>
            <a:ext cx="10829925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91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AU" dirty="0" smtClean="0"/>
              <a:t>Join the Conversation #VS2015 @</a:t>
            </a:r>
            <a:r>
              <a:rPr lang="en-AU" dirty="0" err="1" smtClean="0"/>
              <a:t>AdamStephensen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Run it from the command line</a:t>
            </a:r>
            <a:endParaRPr lang="en-GB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902" y="2141537"/>
            <a:ext cx="10839450" cy="3762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653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AU" dirty="0" smtClean="0"/>
              <a:t>Join the Conversation #VS2015 @</a:t>
            </a:r>
            <a:r>
              <a:rPr lang="en-AU" dirty="0" err="1" smtClean="0"/>
              <a:t>AdamStephensen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Write your first theory</a:t>
            </a:r>
            <a:endParaRPr lang="en-GB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750" y="1947862"/>
            <a:ext cx="10858500" cy="2962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303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AU" dirty="0" smtClean="0"/>
              <a:t>Join the Conversation #VS2015 @</a:t>
            </a:r>
            <a:r>
              <a:rPr lang="en-AU" dirty="0" err="1" smtClean="0"/>
              <a:t>AdamStephensen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dirty="0" smtClean="0"/>
              <a:t>Run Tests from Visual Studio</a:t>
            </a:r>
            <a:r>
              <a:rPr lang="en-AU" sz="2800" dirty="0" smtClean="0"/>
              <a:t/>
            </a:r>
            <a:br>
              <a:rPr lang="en-AU" sz="2800" dirty="0" smtClean="0"/>
            </a:br>
            <a:r>
              <a:rPr lang="en-AU" sz="2800" dirty="0" smtClean="0"/>
              <a:t>(Test | Windows | Test Explorer)</a:t>
            </a:r>
            <a:endParaRPr lang="en-AU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9162" y="1828800"/>
            <a:ext cx="7000875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755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SW-Whit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5">
      <a:majorFont>
        <a:latin typeface="Open Sans Light"/>
        <a:ea typeface=""/>
        <a:cs typeface=""/>
      </a:majorFont>
      <a:minorFont>
        <a:latin typeface="Open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solidFill>
          <a:schemeClr val="bg2">
            <a:lumMod val="25000"/>
            <a:alpha val="75000"/>
          </a:schemeClr>
        </a:solidFill>
      </a:spPr>
      <a:bodyPr wrap="square" rtlCol="0" anchor="ctr">
        <a:normAutofit/>
      </a:bodyPr>
      <a:lstStyle>
        <a:defPPr>
          <a:defRPr dirty="0" err="1" smtClean="0">
            <a:solidFill>
              <a:schemeClr val="bg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SSWPowerPoint-v3-4.potx" id="{5459C7D9-A3AE-4413-BAAF-D979DDD145C5}" vid="{0EEE23AE-EAC1-4D5B-9D78-8ABC5005A76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6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FB0220F7-4F6F-4203-A594-D37F3328F2C2}">
  <we:reference id="wa104038830" version="1.0.0.2" store="en-au" storeType="OMEX"/>
  <we:alternateReferences>
    <we:reference id="WA104038830" version="1.0.0.2" store="WA104038830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6C885BDB178A74F98E7D9D0EC371899" ma:contentTypeVersion="1" ma:contentTypeDescription="Create a new document." ma:contentTypeScope="" ma:versionID="7c5657fa70e83599e62944bbcd4876dd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6f0d331ebd68627ead16f146830ec63c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internalName="PublishingStartDate">
      <xsd:simpleType>
        <xsd:restriction base="dms:Unknown"/>
      </xsd:simpleType>
    </xsd:element>
    <xsd:element name="PublishingExpirationDate" ma:index="9" nillable="true" ma:displayName="Scheduling End Date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93E7381A-4088-450E-8E46-A3D579B2497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C022C44-EA09-4F65-B7E4-90CA66CC64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4A624C2-3C89-4870-91BE-E499BB469329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sharepoint/v3"/>
    <ds:schemaRef ds:uri="http://purl.org/dc/terms/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15198</TotalTime>
  <Words>226</Words>
  <Application>Microsoft Office PowerPoint</Application>
  <PresentationFormat>Widescreen</PresentationFormat>
  <Paragraphs>36</Paragraphs>
  <Slides>11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Open Sans Light</vt:lpstr>
      <vt:lpstr>Arial</vt:lpstr>
      <vt:lpstr>Calibri</vt:lpstr>
      <vt:lpstr>SSW-White</vt:lpstr>
      <vt:lpstr>TESTING</vt:lpstr>
      <vt:lpstr>PowerPoint Presentation</vt:lpstr>
      <vt:lpstr>Warning: You have to get your versions right</vt:lpstr>
      <vt:lpstr>Create a class library package</vt:lpstr>
      <vt:lpstr>Add a reference to xunit in project.json</vt:lpstr>
      <vt:lpstr>Write your first test</vt:lpstr>
      <vt:lpstr>Run it from the command line</vt:lpstr>
      <vt:lpstr>Write your first theory</vt:lpstr>
      <vt:lpstr>Run Tests from Visual Studio (Test | Windows | Test Explorer)</vt:lpstr>
      <vt:lpstr>Summary  Thank you: You helped me know what's awesome!</vt:lpstr>
      <vt:lpstr>Thank you!   info@ssw.com.au www.ssw.com.au Sydney | Melbourne | Brisbane | Adelaide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Eric Phan www.ssw.com.au</dc:creator>
  <cp:keywords>template, ssw, blank</cp:keywords>
  <cp:lastModifiedBy>Adam</cp:lastModifiedBy>
  <cp:revision>536</cp:revision>
  <dcterms:created xsi:type="dcterms:W3CDTF">2015-03-01T23:32:52Z</dcterms:created>
  <dcterms:modified xsi:type="dcterms:W3CDTF">2015-11-26T20:32:09Z</dcterms:modified>
  <cp:contentStatus>Testing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  <property fmtid="{D5CDD505-2E9C-101B-9397-08002B2CF9AE}" pid="3" name="ContentTypeId">
    <vt:lpwstr>0x010100C6C885BDB178A74F98E7D9D0EC371899</vt:lpwstr>
  </property>
</Properties>
</file>

<file path=docProps/thumbnail.jpeg>
</file>